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7" r:id="rId10"/>
    <p:sldId id="261" r:id="rId11"/>
    <p:sldId id="262" r:id="rId12"/>
    <p:sldId id="263" r:id="rId13"/>
    <p:sldId id="264" r:id="rId14"/>
    <p:sldId id="266" r:id="rId15"/>
  </p:sldIdLst>
  <p:sldSz cx="9144000" cy="5143500" type="screen16x9"/>
  <p:notesSz cx="6858000" cy="9144000"/>
  <p:embeddedFontLst>
    <p:embeddedFont>
      <p:font typeface="Google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11235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46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ab9057f3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ab9057f3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0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c6986ff0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c6986ff0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06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ab9057f3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ab9057f3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99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ab9057f3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ab9057f3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917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ab9057f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ab9057f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10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ab9057f3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ab9057f3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422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ab9057f3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ab9057f3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19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ab9057f3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ab9057f3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64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ab9057f3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ab9057f3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14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ab9057f3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ab9057f3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01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BANN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7937"/>
            <a:ext cx="9143997" cy="301823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06075" y="3254700"/>
            <a:ext cx="78309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AutoNum type="alphaLcPeriod"/>
            </a:pPr>
            <a:r>
              <a:rPr lang="en-GB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GANAPATI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AutoNum type="alphaLcPeriod"/>
            </a:pPr>
            <a:r>
              <a:rPr lang="en-GB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GOURAV SINGH </a:t>
            </a:r>
            <a:endParaRPr sz="18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AutoNum type="alphaLcPeriod"/>
            </a:pPr>
            <a:r>
              <a:rPr lang="en-GB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TRACK 1 :- GENERAL</a:t>
            </a:r>
            <a:endParaRPr sz="18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AutoShape 2" descr="blob:https://web.whatsapp.com/2ede969f-45d6-4063-ae3d-fedcc47ab6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766" y="3093077"/>
            <a:ext cx="1394123" cy="16218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5703" y="4729775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“WE CODE TO CREATE”</a:t>
            </a:r>
          </a:p>
        </p:txBody>
      </p:sp>
      <p:pic>
        <p:nvPicPr>
          <p:cNvPr id="1028" name="Picture 4" descr="Om And Swatik Dual Symbol Logo, Om Symbol With Swastik, Om Logo, Swastik  Symbol PNG and Vector with Transparent Background for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83" y="3707167"/>
            <a:ext cx="872183" cy="88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" y="51045"/>
            <a:ext cx="889946" cy="6756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201000" y="1066917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Future scope &amp; CTA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1E4A1-7C3F-D0D6-DA0D-654DD058868E}"/>
              </a:ext>
            </a:extLst>
          </p:cNvPr>
          <p:cNvSpPr txBox="1"/>
          <p:nvPr/>
        </p:nvSpPr>
        <p:spPr>
          <a:xfrm>
            <a:off x="201000" y="1936474"/>
            <a:ext cx="56911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ESG-Native Tokenization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AI Yield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Immersive Asset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B2B Protocol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Founding Syndicate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Pilot Partnership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Architect the 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E134B-D959-3BDC-EFD9-DC2C8FAE8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386" y="1431052"/>
            <a:ext cx="2611243" cy="30380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 title="End slide PP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955" y="0"/>
            <a:ext cx="9181910" cy="558381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90880" y="805262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Problem :- The $280 Trillion Statement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4806" y="1555104"/>
            <a:ext cx="468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800" dirty="0"/>
              <a:t>ILLIQUIDITY: </a:t>
            </a:r>
          </a:p>
          <a:p>
            <a:r>
              <a:rPr lang="en-US" sz="1800" dirty="0"/>
              <a:t>  Capital is trapped for 5-10 years. Exiting a position takes months of manual paperwork.</a:t>
            </a:r>
          </a:p>
        </p:txBody>
      </p:sp>
      <p:sp>
        <p:nvSpPr>
          <p:cNvPr id="3" name="AutoShape 2" descr="blob:https://web.whatsapp.com/2ede969f-45d6-4063-ae3d-fedcc47ab620"/>
          <p:cNvSpPr>
            <a:spLocks noChangeAspect="1" noChangeArrowheads="1"/>
          </p:cNvSpPr>
          <p:nvPr/>
        </p:nvSpPr>
        <p:spPr bwMode="auto">
          <a:xfrm>
            <a:off x="117664" y="-165447"/>
            <a:ext cx="330893" cy="33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586FF-01AB-711C-B94C-95D2B6E5ED4C}"/>
              </a:ext>
            </a:extLst>
          </p:cNvPr>
          <p:cNvSpPr txBox="1"/>
          <p:nvPr/>
        </p:nvSpPr>
        <p:spPr>
          <a:xfrm>
            <a:off x="641577" y="2634206"/>
            <a:ext cx="463255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2)   Border Friction  </a:t>
            </a:r>
          </a:p>
          <a:p>
            <a:r>
              <a:rPr lang="en-US" sz="1800" dirty="0"/>
              <a:t>  High yield emerging markets are legally inaccessible to most foreign investors.</a:t>
            </a:r>
            <a:endParaRPr lang="en-US" dirty="0"/>
          </a:p>
          <a:p>
            <a:pPr marL="342900" indent="-342900" algn="ctr">
              <a:buAutoNum type="arabicParenR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20C10-18CA-444C-CE79-244C14E65662}"/>
              </a:ext>
            </a:extLst>
          </p:cNvPr>
          <p:cNvSpPr txBox="1"/>
          <p:nvPr/>
        </p:nvSpPr>
        <p:spPr>
          <a:xfrm>
            <a:off x="614806" y="3772979"/>
            <a:ext cx="46325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3)  Blind trust </a:t>
            </a:r>
          </a:p>
          <a:p>
            <a:r>
              <a:rPr lang="en-US" sz="1800" dirty="0"/>
              <a:t>  Traditional syndicate relies on opaque, manual escrow with high counter party risk</a:t>
            </a:r>
            <a:endParaRPr lang="en-IN" sz="1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ree Shaped Building">
                <a:extLst>
                  <a:ext uri="{FF2B5EF4-FFF2-40B4-BE49-F238E27FC236}">
                    <a16:creationId xmlns:a16="http://schemas.microsoft.com/office/drawing/2014/main" id="{BCCA88DA-0495-A8B4-13BB-5224C1DEA1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5043486"/>
                  </p:ext>
                </p:extLst>
              </p:nvPr>
            </p:nvGraphicFramePr>
            <p:xfrm>
              <a:off x="5703461" y="731234"/>
              <a:ext cx="3003394" cy="38676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03394" cy="3867665"/>
                    </a:xfrm>
                    <a:prstGeom prst="rect">
                      <a:avLst/>
                    </a:prstGeom>
                  </am3d:spPr>
                  <am3d:camera>
                    <am3d:pos x="0" y="0" z="53920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7501" d="1000000"/>
                    <am3d:preTrans dx="-1374171" dy="-17980835" dz="-13356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231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ree Shaped Building">
                <a:extLst>
                  <a:ext uri="{FF2B5EF4-FFF2-40B4-BE49-F238E27FC236}">
                    <a16:creationId xmlns:a16="http://schemas.microsoft.com/office/drawing/2014/main" id="{BCCA88DA-0495-A8B4-13BB-5224C1DEA1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3461" y="731234"/>
                <a:ext cx="3003394" cy="386766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502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281892" y="1017973"/>
            <a:ext cx="89430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Solution:-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892" y="1553935"/>
            <a:ext cx="5692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CRESTADEL – “ OWN THE WORLD , BUILD YOUR PORTFOLIO 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495" y="1999300"/>
            <a:ext cx="69054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INSTANT DIGITAL EQUITY :- WE TRANSFORM PROPERTY INTO FRACTIONAL DIGITAL TOKENS , GUARANTEEING 24/7 LIQUIDITY ON A GLOBAL DECENTRALISED EXCHANGE (DEX)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AUTOMATED RISK ESCROW :- SMART CONTRACT ESCROW LOCKS AND DEPLOYS CAPITAL ONLY WHEN VALIDATED PROJECT MILESTONES ARE MET , ENSURING MAXIMUM SECURITY AND DEVELOPER ACCOUNTABILITY 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SOVEREIGN COMMAND :- INVESTORS GAIN ABSOLUTE GLOBAL CONTROL AND GOVERNANCE OVER THEIR TIER 1 ASSETS FROM A SINGLE MOBILE DAPP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74" y="1707823"/>
            <a:ext cx="2019656" cy="26776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288" y="-71022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1000" y="720277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Technologies used and their use cases :-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655632"/>
              </p:ext>
            </p:extLst>
          </p:nvPr>
        </p:nvGraphicFramePr>
        <p:xfrm>
          <a:off x="201000" y="1127465"/>
          <a:ext cx="8614526" cy="303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7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20">
                <a:tc>
                  <a:txBody>
                    <a:bodyPr/>
                    <a:lstStyle/>
                    <a:p>
                      <a:r>
                        <a:rPr lang="en-US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20">
                <a:tc>
                  <a:txBody>
                    <a:bodyPr/>
                    <a:lstStyle/>
                    <a:p>
                      <a:r>
                        <a:rPr lang="en-US" dirty="0"/>
                        <a:t>BLOCKCHAIN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CARDANO(PREPOD)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20">
                <a:tc>
                  <a:txBody>
                    <a:bodyPr/>
                    <a:lstStyle/>
                    <a:p>
                      <a:r>
                        <a:rPr lang="en-US" dirty="0"/>
                        <a:t>SMART CONTRACTS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AIKEN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20">
                <a:tc>
                  <a:txBody>
                    <a:bodyPr/>
                    <a:lstStyle/>
                    <a:p>
                      <a:r>
                        <a:rPr lang="en-US" dirty="0"/>
                        <a:t>OFF-CHAIN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TYPESCRIPT+MESHJS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20">
                <a:tc>
                  <a:txBody>
                    <a:bodyPr/>
                    <a:lstStyle/>
                    <a:p>
                      <a:r>
                        <a:rPr lang="en-US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FLUTTER (DART)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20">
                <a:tc>
                  <a:txBody>
                    <a:bodyPr/>
                    <a:lstStyle/>
                    <a:p>
                      <a:r>
                        <a:rPr lang="en-US" dirty="0"/>
                        <a:t>JS BRIDGE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LUCID CARDANO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20"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BLOCKFROST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20">
                <a:tc>
                  <a:txBody>
                    <a:bodyPr/>
                    <a:lstStyle/>
                    <a:p>
                      <a:r>
                        <a:rPr lang="en-US" dirty="0"/>
                        <a:t>ORACLE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ORCFAX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68295"/>
              </p:ext>
            </p:extLst>
          </p:nvPr>
        </p:nvGraphicFramePr>
        <p:xfrm>
          <a:off x="200998" y="4161839"/>
          <a:ext cx="86056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CLOUDFARE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L2(OPTIONAL)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HYDRA(OFFLINE IMPLEMENTATION)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54" y="75786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201000" y="101182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Features of the solution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AutoShape 2" descr="blob:https://web.whatsapp.com/b1ddd0c7-7307-4cef-96bc-a908f1e2b34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23" y="1325914"/>
            <a:ext cx="3934657" cy="340948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04045" y="1727074"/>
            <a:ext cx="4125912" cy="2948725"/>
            <a:chOff x="286290" y="1723869"/>
            <a:chExt cx="3229830" cy="1617952"/>
          </a:xfrm>
        </p:grpSpPr>
        <p:sp>
          <p:nvSpPr>
            <p:cNvPr id="5" name="TextBox 4"/>
            <p:cNvSpPr txBox="1"/>
            <p:nvPr/>
          </p:nvSpPr>
          <p:spPr>
            <a:xfrm>
              <a:off x="286290" y="1723869"/>
              <a:ext cx="2985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FRACTIONAL DIGITAL EQUITY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6290" y="2075964"/>
              <a:ext cx="2227621" cy="111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INSTANT GLOBAL LIQUIDITY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6290" y="2405900"/>
              <a:ext cx="3034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FRACTIONAL DIGITAL EQUITY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8955" y="2735836"/>
              <a:ext cx="32271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4. SOVEREIGN MOBILE COMMAND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7929" y="3034044"/>
              <a:ext cx="2888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5. AUTOMATED GOVERNANCE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7C93DEB-5DCC-6E07-C4DF-F0CE3E5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77"/>
          <a:stretch>
            <a:fillRect/>
          </a:stretch>
        </p:blipFill>
        <p:spPr>
          <a:xfrm>
            <a:off x="1551354" y="1906403"/>
            <a:ext cx="1408925" cy="2862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E7C9C-E5A5-28B5-57D8-4758734F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60"/>
          <a:stretch>
            <a:fillRect/>
          </a:stretch>
        </p:blipFill>
        <p:spPr>
          <a:xfrm>
            <a:off x="6371075" y="1906403"/>
            <a:ext cx="1338074" cy="27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50AF7B-F5FF-FEAF-41E9-DED4443456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27"/>
          <a:stretch>
            <a:fillRect/>
          </a:stretch>
        </p:blipFill>
        <p:spPr>
          <a:xfrm>
            <a:off x="2459877" y="1743632"/>
            <a:ext cx="1530255" cy="31105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654" y="727969"/>
            <a:ext cx="7466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                                Experience Sovereign Control</a:t>
            </a:r>
          </a:p>
          <a:p>
            <a:r>
              <a:rPr lang="en-US" sz="2000" dirty="0">
                <a:solidFill>
                  <a:srgbClr val="CC9900"/>
                </a:solidFill>
              </a:rPr>
              <a:t>                           Seamlessly Integrated with ETERNL &amp; LACE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99AAC-1BA4-FEB9-FED2-6BC96A3DAC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359"/>
          <a:stretch>
            <a:fillRect/>
          </a:stretch>
        </p:blipFill>
        <p:spPr>
          <a:xfrm>
            <a:off x="5149905" y="1743632"/>
            <a:ext cx="1530255" cy="3071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DF25BF-ABA5-98DF-04C3-28167B47CC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699" t="7992" r="699" b="-14301"/>
          <a:stretch>
            <a:fillRect/>
          </a:stretch>
        </p:blipFill>
        <p:spPr>
          <a:xfrm>
            <a:off x="3816671" y="1501834"/>
            <a:ext cx="1692546" cy="40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8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201000" y="99337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Impact of the solution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2871" y="1419271"/>
            <a:ext cx="345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1. FRACTIONAL DIGITAL EQUITY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005" y="2049854"/>
            <a:ext cx="323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2. INSTANT GLOBAL LIQUIDITY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7739" y="2703020"/>
            <a:ext cx="358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3. SMART SYNDICATION ESCROW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5344" y="3440996"/>
            <a:ext cx="343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 SOVEREIGN MOBILE COMMAND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4194" y="4079893"/>
            <a:ext cx="343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5. AUTOMATED GOVERNANCE (DAO)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49141E21-768D-4DD5-FD08-7A479D95D5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5042720"/>
                  </p:ext>
                </p:extLst>
              </p:nvPr>
            </p:nvGraphicFramePr>
            <p:xfrm>
              <a:off x="3722780" y="595127"/>
              <a:ext cx="4597472" cy="42157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97472" cy="4215786"/>
                    </a:xfrm>
                    <a:prstGeom prst="rect">
                      <a:avLst/>
                    </a:prstGeom>
                  </am3d:spPr>
                  <am3d:camera>
                    <am3d:pos x="0" y="0" z="783878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076" d="1000000"/>
                    <am3d:preTrans dx="151668" dy="71473" dz="-311685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211" ay="2667481" az="-3565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1802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49141E21-768D-4DD5-FD08-7A479D95D5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2780" y="595127"/>
                <a:ext cx="4597472" cy="42157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201000" y="956450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46329-708B-D4CA-B7CD-3A78C17C7F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957" b="20361"/>
          <a:stretch>
            <a:fillRect/>
          </a:stretch>
        </p:blipFill>
        <p:spPr>
          <a:xfrm>
            <a:off x="2000245" y="1664190"/>
            <a:ext cx="5143500" cy="30182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201000" y="103642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How is this solution different from others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661522"/>
              </p:ext>
            </p:extLst>
          </p:nvPr>
        </p:nvGraphicFramePr>
        <p:xfrm>
          <a:off x="275207" y="1677877"/>
          <a:ext cx="8469300" cy="2654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4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4948">
                <a:tc>
                  <a:txBody>
                    <a:bodyPr/>
                    <a:lstStyle/>
                    <a:p>
                      <a:r>
                        <a:rPr lang="en-US" dirty="0"/>
                        <a:t>        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CRESTADAL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REALT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LOFTY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95">
                <a:tc>
                  <a:txBody>
                    <a:bodyPr/>
                    <a:lstStyle/>
                    <a:p>
                      <a:r>
                        <a:rPr lang="en-US" dirty="0"/>
                        <a:t>CARDANO</a:t>
                      </a:r>
                      <a:r>
                        <a:rPr lang="en-US" baseline="0" dirty="0"/>
                        <a:t> SUPPORT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948">
                <a:tc>
                  <a:txBody>
                    <a:bodyPr/>
                    <a:lstStyle/>
                    <a:p>
                      <a:r>
                        <a:rPr lang="en-US" dirty="0"/>
                        <a:t>LIQUIDITY AND EXIT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948">
                <a:tc>
                  <a:txBody>
                    <a:bodyPr/>
                    <a:lstStyle/>
                    <a:p>
                      <a:r>
                        <a:rPr lang="en-US" dirty="0"/>
                        <a:t>INVESTOR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2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ASSET FOCUS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294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  <a:r>
                        <a:rPr lang="en-US" baseline="0" dirty="0"/>
                        <a:t> CO-SYNDICATION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088880"/>
              </p:ext>
            </p:extLst>
          </p:nvPr>
        </p:nvGraphicFramePr>
        <p:xfrm>
          <a:off x="266331" y="4323425"/>
          <a:ext cx="849592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3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39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628">
                <a:tc>
                  <a:txBody>
                    <a:bodyPr/>
                    <a:lstStyle/>
                    <a:p>
                      <a:r>
                        <a:rPr lang="en-US" dirty="0"/>
                        <a:t>GLOBALLY RESILIENT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39" y="2099384"/>
            <a:ext cx="632384" cy="324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65" y="2129720"/>
            <a:ext cx="632384" cy="3040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57" y="2109496"/>
            <a:ext cx="632384" cy="3040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65" y="2534507"/>
            <a:ext cx="632384" cy="304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49" y="2529653"/>
            <a:ext cx="632384" cy="304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65" y="2938769"/>
            <a:ext cx="632384" cy="304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585" y="3354830"/>
            <a:ext cx="632384" cy="3040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49" y="2891720"/>
            <a:ext cx="632384" cy="304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65" y="3923801"/>
            <a:ext cx="632384" cy="3040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65" y="4397096"/>
            <a:ext cx="632384" cy="3040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48" y="3875963"/>
            <a:ext cx="632384" cy="3040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49" y="4397096"/>
            <a:ext cx="632384" cy="30404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39" y="2492956"/>
            <a:ext cx="632384" cy="3242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39" y="2911070"/>
            <a:ext cx="632384" cy="3242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39" y="3344718"/>
            <a:ext cx="632384" cy="3242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39" y="3865851"/>
            <a:ext cx="632384" cy="3242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39" y="4386984"/>
            <a:ext cx="632384" cy="32426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65" y="3357405"/>
            <a:ext cx="632384" cy="3242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789fc3-921b-46d2-b559-d80c9ee4996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BB9E3D36A0F4438697B137DBC401AF" ma:contentTypeVersion="5" ma:contentTypeDescription="Create a new document." ma:contentTypeScope="" ma:versionID="a5132e246fefb080b2414b101d3ec77b">
  <xsd:schema xmlns:xsd="http://www.w3.org/2001/XMLSchema" xmlns:xs="http://www.w3.org/2001/XMLSchema" xmlns:p="http://schemas.microsoft.com/office/2006/metadata/properties" xmlns:ns3="70789fc3-921b-46d2-b559-d80c9ee49963" targetNamespace="http://schemas.microsoft.com/office/2006/metadata/properties" ma:root="true" ma:fieldsID="c4936bc871e26ae8a18bb1e36ce9fe87" ns3:_="">
    <xsd:import namespace="70789fc3-921b-46d2-b559-d80c9ee4996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789fc3-921b-46d2-b559-d80c9ee4996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62D626-67A8-406A-B0CF-7673452A31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4296B5-7488-4085-9F04-CCD3BC8B0FD8}">
  <ds:schemaRefs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0789fc3-921b-46d2-b559-d80c9ee4996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20C6650-5814-4EA3-9162-4956E7E1CD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789fc3-921b-46d2-b559-d80c9ee499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339</Words>
  <Application>Microsoft Office PowerPoint</Application>
  <PresentationFormat>On-screen Show (16:9)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Google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Jagdish</dc:creator>
  <cp:lastModifiedBy>Jagdish Das</cp:lastModifiedBy>
  <cp:revision>21</cp:revision>
  <dcterms:modified xsi:type="dcterms:W3CDTF">2025-11-30T05:40:00Z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0x010100EDBB9E3D36A0F4438697B137DBC401AF</vt:lpwstr>
  </property>
</Properties>
</file>